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  <p:sldMasterId id="2147483664" r:id="rId4"/>
  </p:sldMasterIdLst>
  <p:notesMasterIdLst>
    <p:notesMasterId r:id="rId13"/>
  </p:notesMasterIdLst>
  <p:sldIdLst>
    <p:sldId id="256" r:id="rId5"/>
    <p:sldId id="257" r:id="rId6"/>
    <p:sldId id="1147" r:id="rId7"/>
    <p:sldId id="258" r:id="rId8"/>
    <p:sldId id="1149" r:id="rId9"/>
    <p:sldId id="260" r:id="rId10"/>
    <p:sldId id="1148" r:id="rId11"/>
    <p:sldId id="1146" r:id="rId12"/>
  </p:sldIdLst>
  <p:sldSz cx="11525250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36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AEAEA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2" autoAdjust="0"/>
  </p:normalViewPr>
  <p:slideViewPr>
    <p:cSldViewPr snapToGrid="0" snapToObjects="1">
      <p:cViewPr varScale="1">
        <p:scale>
          <a:sx n="110" d="100"/>
          <a:sy n="110" d="100"/>
        </p:scale>
        <p:origin x="828" y="108"/>
      </p:cViewPr>
      <p:guideLst>
        <p:guide orient="horz" pos="2042"/>
        <p:guide pos="36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0402B-2196-4C6E-9A3C-8841FEE39740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9FF4C-48FC-4863-BBC4-308206D6F2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22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FF4C-48FC-4863-BBC4-308206D6F2E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7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88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29523A6B-9077-41E9-BC1C-2E56DA2D99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C90A40-445B-4078-84F6-7F398169CA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F85E46A7-F3F1-493B-A6E2-2863EE62F6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511A92-F34C-489C-83AD-4601F02C4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241E2E-BF1D-4781-8F87-A4119B080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5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hctrials.ox.ac.uk/principle-trial/ambulatory-care-111-hubs-and-health-trusts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3787" y="1074994"/>
            <a:ext cx="7569099" cy="4960461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</a:t>
            </a:r>
          </a:p>
          <a:p>
            <a:r>
              <a:rPr lang="en-GB" sz="3600" dirty="0">
                <a:solidFill>
                  <a:schemeClr val="bg1"/>
                </a:solidFill>
              </a:rPr>
              <a:t>Platform Randomised trial of </a:t>
            </a:r>
            <a:r>
              <a:rPr lang="en-GB" sz="3600" dirty="0" err="1">
                <a:solidFill>
                  <a:schemeClr val="bg1"/>
                </a:solidFill>
              </a:rPr>
              <a:t>INterventions</a:t>
            </a:r>
            <a:r>
              <a:rPr lang="en-GB" sz="3600" dirty="0">
                <a:solidFill>
                  <a:schemeClr val="bg1"/>
                </a:solidFill>
              </a:rPr>
              <a:t> against COVID-19 In older </a:t>
            </a:r>
            <a:r>
              <a:rPr lang="en-GB" sz="3600" dirty="0" err="1">
                <a:solidFill>
                  <a:schemeClr val="bg1"/>
                </a:solidFill>
              </a:rPr>
              <a:t>peoPLE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Chief Investigator: Professor Chris Butler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Sponsor: University of Oxford 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Funded by UKRI/NIHR 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06191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982184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Aim: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pPr lvl="0" algn="ctr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To be the national Primary Care platform trial for UK COVID-19, assessing the effectiveness of trial treatments in reducing the need for hospital admission or death for patients with suspected COVID-19 infection aged ≥50 years with comorbidity, and aged ≥65 with or without comorbidity, and during time of prevalent COVID-19 infections in the context of current care delivery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104162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What is a Platform Trial?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platform trial allows for multiple treatments to enter or exit the trial over the course of the study, providing researchers the ability to adapt to results that are observed throughout a study.</a:t>
            </a:r>
          </a:p>
          <a:p>
            <a:r>
              <a:rPr lang="en-US" sz="1800" dirty="0">
                <a:solidFill>
                  <a:schemeClr val="bg1"/>
                </a:solidFill>
              </a:rPr>
              <a:t>This flexibility allows teams to drop treatments for futility, to declare one or more treatments superior, or even to add new treatments for assessment during a trial – allowing clinicians to better meet the unique needs of patient populations within a study.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2516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741" y="1046541"/>
            <a:ext cx="7661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We are looking at…</a:t>
            </a:r>
          </a:p>
        </p:txBody>
      </p:sp>
      <p:sp>
        <p:nvSpPr>
          <p:cNvPr id="5" name="Oval 4"/>
          <p:cNvSpPr/>
          <p:nvPr/>
        </p:nvSpPr>
        <p:spPr>
          <a:xfrm>
            <a:off x="997527" y="3009207"/>
            <a:ext cx="2593571" cy="25187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200830" y="3496788"/>
            <a:ext cx="216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1"/>
              </a:spcAft>
            </a:pPr>
            <a:r>
              <a:rPr lang="en-GB" sz="2400" dirty="0"/>
              <a:t>Existing drugs that may be active against COVID-19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48450" y="1624789"/>
            <a:ext cx="2618509" cy="24526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747462" y="2352502"/>
            <a:ext cx="1787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Best usual primary care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593" y="4422370"/>
            <a:ext cx="3098731" cy="206097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68585" y="2352502"/>
            <a:ext cx="2402378" cy="241069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771505" y="2957682"/>
            <a:ext cx="1396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VS</a:t>
            </a:r>
          </a:p>
        </p:txBody>
      </p:sp>
      <p:pic>
        <p:nvPicPr>
          <p:cNvPr id="10" name="Picture 9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71505" y="7783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1009" y="894205"/>
            <a:ext cx="4884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looking for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686264"/>
            <a:ext cx="11525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300" dirty="0">
                <a:solidFill>
                  <a:schemeClr val="bg1"/>
                </a:solidFill>
              </a:rPr>
              <a:t>Patients aged ≥50-64 years with any of the following listed comorbidities:</a:t>
            </a:r>
          </a:p>
          <a:p>
            <a:pPr lvl="0"/>
            <a:endParaRPr lang="en-GB" sz="2400" dirty="0">
              <a:solidFill>
                <a:schemeClr val="bg1"/>
              </a:solidFill>
            </a:endParaRPr>
          </a:p>
          <a:p>
            <a:pPr lvl="0"/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5950658"/>
            <a:ext cx="1176805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OR </a:t>
            </a:r>
            <a:r>
              <a:rPr lang="en-US" sz="2400" dirty="0">
                <a:solidFill>
                  <a:schemeClr val="bg1"/>
                </a:solidFill>
              </a:rPr>
              <a:t>Patients aged ≥65 with or without comorbidity</a:t>
            </a:r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dirty="0"/>
              <a:t> </a:t>
            </a:r>
          </a:p>
        </p:txBody>
      </p:sp>
      <p:pic>
        <p:nvPicPr>
          <p:cNvPr id="20" name="Picture 19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927717" y="47308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EA55D5D-C640-4404-9C0F-367F35AD5BB9}"/>
              </a:ext>
            </a:extLst>
          </p:cNvPr>
          <p:cNvGrpSpPr/>
          <p:nvPr/>
        </p:nvGrpSpPr>
        <p:grpSpPr>
          <a:xfrm>
            <a:off x="1170706" y="2294093"/>
            <a:ext cx="9162183" cy="3517538"/>
            <a:chOff x="1658389" y="2407310"/>
            <a:chExt cx="9162183" cy="3517538"/>
          </a:xfrm>
        </p:grpSpPr>
        <p:sp>
          <p:nvSpPr>
            <p:cNvPr id="5" name="Hexagon 4"/>
            <p:cNvSpPr/>
            <p:nvPr/>
          </p:nvSpPr>
          <p:spPr>
            <a:xfrm>
              <a:off x="1658389" y="4223976"/>
              <a:ext cx="2094807" cy="1687484"/>
            </a:xfrm>
            <a:prstGeom prst="hexagon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Hexagon 5"/>
            <p:cNvSpPr/>
            <p:nvPr/>
          </p:nvSpPr>
          <p:spPr>
            <a:xfrm>
              <a:off x="2716184" y="2407310"/>
              <a:ext cx="2094807" cy="1687484"/>
            </a:xfrm>
            <a:prstGeom prst="hexagon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Hexagon 6"/>
            <p:cNvSpPr/>
            <p:nvPr/>
          </p:nvSpPr>
          <p:spPr>
            <a:xfrm>
              <a:off x="4014181" y="4237364"/>
              <a:ext cx="2094807" cy="1687484"/>
            </a:xfrm>
            <a:prstGeom prst="hexagon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Hexagon 7"/>
            <p:cNvSpPr/>
            <p:nvPr/>
          </p:nvSpPr>
          <p:spPr>
            <a:xfrm>
              <a:off x="5013960" y="2420698"/>
              <a:ext cx="2094807" cy="1687484"/>
            </a:xfrm>
            <a:prstGeom prst="hexag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Hexagon 8"/>
            <p:cNvSpPr/>
            <p:nvPr/>
          </p:nvSpPr>
          <p:spPr>
            <a:xfrm>
              <a:off x="7311043" y="2416862"/>
              <a:ext cx="2094807" cy="1687484"/>
            </a:xfrm>
            <a:prstGeom prst="hexagon">
              <a:avLst/>
            </a:prstGeom>
            <a:solidFill>
              <a:srgbClr val="EAEAEA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Hexagon 9"/>
            <p:cNvSpPr/>
            <p:nvPr/>
          </p:nvSpPr>
          <p:spPr>
            <a:xfrm>
              <a:off x="6369973" y="4237364"/>
              <a:ext cx="2094807" cy="1687484"/>
            </a:xfrm>
            <a:prstGeom prst="hexagon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22270" y="2527783"/>
              <a:ext cx="172073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Known weakened immune system due to a serious illness or medication (e.g. chemotherapy) </a:t>
              </a:r>
              <a:endParaRPr lang="en-GB" sz="1600" dirty="0">
                <a:solidFill>
                  <a:schemeClr val="bg1"/>
                </a:solidFill>
              </a:endParaRPr>
            </a:p>
            <a:p>
              <a:endParaRPr lang="en-GB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56066" y="2425456"/>
              <a:ext cx="161059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Known heart disease </a:t>
              </a:r>
              <a:r>
                <a:rPr lang="en-GB" dirty="0">
                  <a:solidFill>
                    <a:schemeClr val="bg1"/>
                  </a:solidFill>
                </a:rPr>
                <a:t>and/ or hypertension</a:t>
              </a:r>
              <a:endParaRPr lang="en-US" sz="1800" dirty="0">
                <a:solidFill>
                  <a:schemeClr val="bg1"/>
                </a:solidFill>
              </a:endParaRPr>
            </a:p>
            <a:p>
              <a:pPr algn="ctr"/>
              <a:endParaRPr lang="en-GB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3538" y="3233272"/>
              <a:ext cx="692726" cy="94328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714212" y="2425456"/>
              <a:ext cx="1338348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Known asthma or lung disease</a:t>
              </a:r>
            </a:p>
            <a:p>
              <a:pPr algn="ctr"/>
              <a:endParaRPr lang="en-GB" dirty="0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0468" y="3325537"/>
              <a:ext cx="1072662" cy="71008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995054" y="4430466"/>
              <a:ext cx="14214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Known diabetes not treated with insulin</a:t>
              </a:r>
              <a:endParaRPr lang="en-GB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92409" y="4455457"/>
              <a:ext cx="13383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Known mild hepatic impairment</a:t>
              </a:r>
              <a:endParaRPr lang="en-GB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14951" y="4430467"/>
              <a:ext cx="1404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Known stroke or neurological problem</a:t>
              </a:r>
              <a:endParaRPr lang="en-GB" dirty="0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D462EB48-10C5-43E9-AB5E-28A6D1749B02}"/>
                </a:ext>
              </a:extLst>
            </p:cNvPr>
            <p:cNvSpPr/>
            <p:nvPr/>
          </p:nvSpPr>
          <p:spPr>
            <a:xfrm>
              <a:off x="8725765" y="4223976"/>
              <a:ext cx="2094807" cy="1687484"/>
            </a:xfrm>
            <a:prstGeom prst="hexagon">
              <a:avLst/>
            </a:prstGeom>
            <a:solidFill>
              <a:srgbClr val="FFFFB7"/>
            </a:solidFill>
            <a:ln>
              <a:solidFill>
                <a:srgbClr val="FFFFB7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59F5F4-FD52-48BF-97E4-10884707EF8C}"/>
                </a:ext>
              </a:extLst>
            </p:cNvPr>
            <p:cNvSpPr txBox="1"/>
            <p:nvPr/>
          </p:nvSpPr>
          <p:spPr>
            <a:xfrm>
              <a:off x="8982865" y="4420274"/>
              <a:ext cx="15806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Known to</a:t>
              </a:r>
            </a:p>
            <a:p>
              <a:pPr algn="ctr"/>
              <a:r>
                <a:rPr lang="en-US" sz="1800" dirty="0"/>
                <a:t> have a </a:t>
              </a:r>
            </a:p>
            <a:p>
              <a:pPr algn="ctr"/>
              <a:r>
                <a:rPr lang="en-US" sz="1800" dirty="0"/>
                <a:t>BMI </a:t>
              </a:r>
              <a:r>
                <a:rPr lang="en-US" sz="1800" u="sng" dirty="0"/>
                <a:t>&gt;</a:t>
              </a:r>
              <a:r>
                <a:rPr lang="en-US" sz="1800" dirty="0"/>
                <a:t> 35kg/m</a:t>
              </a:r>
              <a:r>
                <a:rPr lang="en-US" sz="1800" baseline="30000" dirty="0"/>
                <a:t>2</a:t>
              </a:r>
              <a:endParaRPr lang="en-GB" baseline="30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1288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2722" y="1003203"/>
            <a:ext cx="20148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WITH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pPr lvl="0"/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1088" y="2208351"/>
            <a:ext cx="2002468" cy="7738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New Continuous Cough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D79DA58-6CFD-4B51-A2EC-44BA8056BD77}"/>
              </a:ext>
            </a:extLst>
          </p:cNvPr>
          <p:cNvGrpSpPr/>
          <p:nvPr/>
        </p:nvGrpSpPr>
        <p:grpSpPr>
          <a:xfrm>
            <a:off x="2533668" y="2002991"/>
            <a:ext cx="1815353" cy="1131171"/>
            <a:chOff x="4420292" y="2650186"/>
            <a:chExt cx="1949335" cy="1354975"/>
          </a:xfrm>
        </p:grpSpPr>
        <p:sp>
          <p:nvSpPr>
            <p:cNvPr id="4" name="Cloud 3"/>
            <p:cNvSpPr/>
            <p:nvPr/>
          </p:nvSpPr>
          <p:spPr>
            <a:xfrm>
              <a:off x="4420292" y="2650186"/>
              <a:ext cx="1949335" cy="1354975"/>
            </a:xfrm>
            <a:prstGeom prst="clou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83335" y="3005036"/>
              <a:ext cx="1223248" cy="467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err="1">
                  <a:solidFill>
                    <a:schemeClr val="bg1"/>
                  </a:solidFill>
                </a:rPr>
                <a:t>And/Or</a:t>
              </a:r>
              <a:endParaRPr lang="en-GB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540813" y="2080550"/>
            <a:ext cx="2109369" cy="128148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 high temperature (hot to touch</a:t>
            </a:r>
            <a:r>
              <a:rPr lang="en-GB" sz="3600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21941" y="3650081"/>
            <a:ext cx="48922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within 14 days of inclusion</a:t>
            </a:r>
          </a:p>
          <a:p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chemeClr val="bg1"/>
                </a:solidFill>
              </a:rPr>
              <a:t>				OR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8175"/>
            <a:ext cx="2385175" cy="2385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992" y="4513812"/>
            <a:ext cx="1969538" cy="1969538"/>
          </a:xfrm>
          <a:prstGeom prst="rect">
            <a:avLst/>
          </a:prstGeom>
        </p:spPr>
      </p:pic>
      <p:pic>
        <p:nvPicPr>
          <p:cNvPr id="10" name="Picture 9" descr="PRINCIPLE-TRIAL_Colour_on-white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79E9A6-910E-499A-919C-9783AE02E581}"/>
              </a:ext>
            </a:extLst>
          </p:cNvPr>
          <p:cNvSpPr/>
          <p:nvPr/>
        </p:nvSpPr>
        <p:spPr>
          <a:xfrm>
            <a:off x="2677006" y="4991107"/>
            <a:ext cx="5956006" cy="14354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 positive COVID-19 test in the last 14 days with any symptoms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812694" y="2163597"/>
            <a:ext cx="2366683" cy="86332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Change/loss of smell/taste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FED63E-CDD1-4640-A609-33B1FA5D3D92}"/>
              </a:ext>
            </a:extLst>
          </p:cNvPr>
          <p:cNvGrpSpPr/>
          <p:nvPr/>
        </p:nvGrpSpPr>
        <p:grpSpPr>
          <a:xfrm>
            <a:off x="6870482" y="2029672"/>
            <a:ext cx="1815353" cy="1131171"/>
            <a:chOff x="4420292" y="2650186"/>
            <a:chExt cx="1949335" cy="1354975"/>
          </a:xfrm>
        </p:grpSpPr>
        <p:sp>
          <p:nvSpPr>
            <p:cNvPr id="15" name="Cloud 14">
              <a:extLst>
                <a:ext uri="{FF2B5EF4-FFF2-40B4-BE49-F238E27FC236}">
                  <a16:creationId xmlns:a16="http://schemas.microsoft.com/office/drawing/2014/main" id="{3A5970ED-3C54-46C0-A086-D75EB7B7357B}"/>
                </a:ext>
              </a:extLst>
            </p:cNvPr>
            <p:cNvSpPr/>
            <p:nvPr/>
          </p:nvSpPr>
          <p:spPr>
            <a:xfrm>
              <a:off x="4420292" y="2650186"/>
              <a:ext cx="1949335" cy="1354975"/>
            </a:xfrm>
            <a:prstGeom prst="clou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A40488-1C8D-4284-B538-94F4E8F92892}"/>
                </a:ext>
              </a:extLst>
            </p:cNvPr>
            <p:cNvSpPr txBox="1"/>
            <p:nvPr/>
          </p:nvSpPr>
          <p:spPr>
            <a:xfrm>
              <a:off x="4783335" y="3005036"/>
              <a:ext cx="1223248" cy="467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err="1">
                  <a:solidFill>
                    <a:schemeClr val="bg1"/>
                  </a:solidFill>
                </a:rPr>
                <a:t>And/Or</a:t>
              </a:r>
              <a:endParaRPr lang="en-GB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537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1041620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What will my service be doing on the study?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You will be screening potentially eligible patients to take part in the study. This information will be collected on our unique database: SENTRY. A training video on how to use SENTRY is available at: </a:t>
            </a:r>
            <a:r>
              <a:rPr lang="en-US" sz="1800" dirty="0">
                <a:solidFill>
                  <a:schemeClr val="bg1"/>
                </a:solidFill>
                <a:hlinkClick r:id="rId2"/>
              </a:rPr>
              <a:t>https://www.phctrials.ox.ac.uk/principle-trial/ambulatory-care-111-hubs-and-health-trusts</a:t>
            </a:r>
            <a:endParaRPr lang="en-US" sz="1800" dirty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script on what you need to say is provided within SENTRY. During your call with the patient you will be collecting information including: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olidFill>
                  <a:schemeClr val="bg1"/>
                </a:solidFill>
              </a:rPr>
              <a:t>The patients name and contact details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olidFill>
                  <a:schemeClr val="bg1"/>
                </a:solidFill>
              </a:rPr>
              <a:t>If they consent for their information to be seen by University of Oxford researchers.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olidFill>
                  <a:schemeClr val="bg1"/>
                </a:solidFill>
              </a:rPr>
              <a:t>Some basic information about the patient’s medical history (this is all self reported by the patient).</a:t>
            </a:r>
          </a:p>
          <a:p>
            <a:pPr marL="285750" indent="-285750">
              <a:buFontTx/>
              <a:buChar char="-"/>
            </a:pPr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A guide on full eligibility is available.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6885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4494" y="1404109"/>
            <a:ext cx="91855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about the study, please speak to your Principle Investigator in the first instance. </a:t>
            </a:r>
          </a:p>
          <a:p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trial team can be contacted via email at </a:t>
            </a:r>
            <a:r>
              <a:rPr lang="en-US" sz="32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principle@phc.ox.ac.uk</a:t>
            </a:r>
            <a:b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99387" y="115541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0529873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4433</TotalTime>
  <Words>502</Words>
  <Application>Microsoft Office PowerPoint</Application>
  <PresentationFormat>Custom</PresentationFormat>
  <Paragraphs>55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Opening slide</vt:lpstr>
      <vt:lpstr>Opening slide alternative</vt:lpstr>
      <vt:lpstr>Text slide</vt:lpstr>
      <vt:lpstr>1_Text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Nargis Begum</cp:lastModifiedBy>
  <cp:revision>202</cp:revision>
  <dcterms:created xsi:type="dcterms:W3CDTF">2014-03-20T14:30:16Z</dcterms:created>
  <dcterms:modified xsi:type="dcterms:W3CDTF">2020-10-05T15:37:52Z</dcterms:modified>
</cp:coreProperties>
</file>